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72" r:id="rId4"/>
    <p:sldId id="268" r:id="rId5"/>
    <p:sldId id="269" r:id="rId6"/>
    <p:sldId id="270" r:id="rId7"/>
    <p:sldId id="259" r:id="rId8"/>
    <p:sldId id="261" r:id="rId9"/>
    <p:sldId id="260" r:id="rId10"/>
    <p:sldId id="280" r:id="rId11"/>
    <p:sldId id="273" r:id="rId12"/>
    <p:sldId id="274" r:id="rId13"/>
    <p:sldId id="275" r:id="rId14"/>
    <p:sldId id="279" r:id="rId15"/>
    <p:sldId id="262" r:id="rId16"/>
    <p:sldId id="263" r:id="rId17"/>
    <p:sldId id="276" r:id="rId18"/>
    <p:sldId id="278" r:id="rId19"/>
    <p:sldId id="265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0" autoAdjust="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detsad-kitty.ru/templates/Default/images/disney255.gif" TargetMode="Externa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net.ee/names/d_00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solnet.ee/names/pic/pic2a.gif" TargetMode="Externa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vospitalochka.ru/images/styles/nature/misc/fhl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1414128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социализация дошкольника?</a:t>
            </a: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8208912" cy="14732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Важность игры в</a:t>
            </a:r>
            <a:r>
              <a:rPr lang="ru-RU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социализации </a:t>
            </a:r>
            <a:r>
              <a:rPr lang="ru-RU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дошкольника</a:t>
            </a: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лера\Desktop\Мама\CIMG36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56925"/>
            <a:ext cx="5616624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7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Сюжетно-ролевая игра «Автобус»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лера\Desktop\Мама\CIMG37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01" y="2132856"/>
            <a:ext cx="6696744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0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6566" y="304064"/>
            <a:ext cx="8229600" cy="125272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«Строители»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лера\Desktop\Мама\CIMG37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44" y="1844824"/>
            <a:ext cx="4428492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лера\Desktop\Мама\CIMG36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36" y="2996952"/>
            <a:ext cx="4230544" cy="3650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92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«Дочки - матери»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лера\Desktop\Мама\CIMG37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4" y="1916832"/>
            <a:ext cx="4517380" cy="3399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лера\Desktop\Мама\CIMG37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54" y="2996952"/>
            <a:ext cx="4365826" cy="3630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http://detsad-kitty.ru/templates/Default/images/disney255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700619" y="548680"/>
            <a:ext cx="1868524" cy="203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411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«Больница»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лера\Desktop\Мама\CIMG3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4320480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лера\Desktop\Мама\CIMG37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816424" cy="4644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Айболи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6672"/>
            <a:ext cx="2301875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981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«Парикмахерская»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лера\Desktop\Мама\CIMG37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768752" cy="4512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Имена девочек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00596" y="260648"/>
            <a:ext cx="1430040" cy="231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3213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Театрализованные игры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лера\Desktop\Мама\CIMG37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596" y="2639960"/>
            <a:ext cx="4320480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лера\Desktop\Мама\CIMG3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076" y="2639960"/>
            <a:ext cx="4207896" cy="3381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8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с конструктором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лера\Desktop\Мама\CIMG37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283184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лера\Desktop\Мама\CIMG37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58959"/>
            <a:ext cx="4475605" cy="3079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85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Подвижные игры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лера\Desktop\Мама\CIMG3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984776" cy="4656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http://www.vospitalochka.ru/images/styles/nature/misc/fhl.pn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-56170" y="-243408"/>
            <a:ext cx="333894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33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Дидактические  игры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лера\Desktop\Мама\CIMG37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" y="2132856"/>
            <a:ext cx="4428492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лера\Desktop\Мама\CIMG37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4536504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97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863131" y="548680"/>
            <a:ext cx="7408333" cy="2431957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Дайте  детству  состояться!</a:t>
            </a:r>
          </a:p>
          <a:p>
            <a:pPr algn="ctr" eaLnBrk="1" hangingPunct="1">
              <a:buFontTx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Дайте   детству   наиграться!</a:t>
            </a:r>
          </a:p>
          <a:p>
            <a:pPr algn="ctr" eaLnBrk="1" hangingPunct="1">
              <a:buFontTx/>
              <a:buNone/>
              <a:defRPr/>
            </a:pPr>
            <a:endParaRPr lang="ru-RU" sz="3600" b="1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22532" name="Picture 12" descr="солнце-прозрачн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476672"/>
            <a:ext cx="1305803" cy="114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IMG24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132856"/>
            <a:ext cx="6551791" cy="4366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543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5688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социализации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i="1" u="sng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Социализация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усвоения  ребенком  социального опыта, системы социальных связей и отношений.       </a:t>
            </a:r>
            <a:endParaRPr lang="ru-RU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Социализация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детей дошкольного возраста – фундамент их успешного вхождения в дальнейшую жизнь.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46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996952"/>
            <a:ext cx="7408333" cy="1296144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21524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0891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sz="2800" b="1" dirty="0" smtClean="0">
                <a:solidFill>
                  <a:schemeClr val="tx1"/>
                </a:solidFill>
              </a:rPr>
              <a:t>Освоение </a:t>
            </a:r>
            <a:r>
              <a:rPr lang="ru-RU" sz="2800" b="1" dirty="0">
                <a:solidFill>
                  <a:schemeClr val="tx1"/>
                </a:solidFill>
              </a:rPr>
              <a:t>первоначальных представлений детей о социальных отношениях в обществе.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</a:rPr>
              <a:t>1. Развитие </a:t>
            </a:r>
            <a:r>
              <a:rPr lang="ru-RU" sz="2800" b="1" dirty="0">
                <a:solidFill>
                  <a:schemeClr val="tx1"/>
                </a:solidFill>
              </a:rPr>
              <a:t>игровой </a:t>
            </a:r>
            <a:r>
              <a:rPr lang="ru-RU" sz="2800" b="1" dirty="0" smtClean="0">
                <a:solidFill>
                  <a:schemeClr val="tx1"/>
                </a:solidFill>
              </a:rPr>
              <a:t>деятельности;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</a:rPr>
              <a:t>2. Приобщение </a:t>
            </a:r>
            <a:r>
              <a:rPr lang="ru-RU" sz="2800" b="1" dirty="0">
                <a:solidFill>
                  <a:schemeClr val="tx1"/>
                </a:solidFill>
              </a:rPr>
              <a:t>к элементарным общепринятым нормам и правилам взаимоотношения со сверстниками и </a:t>
            </a:r>
            <a:r>
              <a:rPr lang="ru-RU" sz="2800" b="1" dirty="0" smtClean="0">
                <a:solidFill>
                  <a:schemeClr val="tx1"/>
                </a:solidFill>
              </a:rPr>
              <a:t>взрослыми (</a:t>
            </a:r>
            <a:r>
              <a:rPr lang="ru-RU" sz="2800" b="1" dirty="0">
                <a:solidFill>
                  <a:schemeClr val="tx1"/>
                </a:solidFill>
              </a:rPr>
              <a:t>в том числе моральными</a:t>
            </a:r>
            <a:r>
              <a:rPr lang="ru-RU" sz="2800" b="1" dirty="0" smtClean="0">
                <a:solidFill>
                  <a:schemeClr val="tx1"/>
                </a:solidFill>
              </a:rPr>
              <a:t>); </a:t>
            </a:r>
            <a:endParaRPr lang="ru-RU" sz="2800" b="1" dirty="0">
              <a:solidFill>
                <a:schemeClr val="tx1"/>
              </a:solidFill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78087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Умения: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 -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войти в детское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общество;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     -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 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действовать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совместно с другими;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       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-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 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следовать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и уступать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общественным нормам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;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       -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контролировать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свои желания и др.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оциально-личностные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качества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дошкольников: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                 -  интерес ребенка к себе;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                 -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  интерес к сверстникам;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            -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  отношение ребенка к группе детского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  сада.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48464" cy="10668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Показатели </a:t>
            </a: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успешного социального развития дошкольника в детском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саду:</a:t>
            </a: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1355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131" y="980728"/>
            <a:ext cx="8243887" cy="2286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«Игра—это </a:t>
            </a:r>
            <a:r>
              <a:rPr lang="ru-RU" sz="3600" b="1" i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первая школа общественного воспитания ребёнка, арифметика социальных отношений</a:t>
            </a:r>
            <a:r>
              <a:rPr lang="ru-RU" sz="3600" b="1" i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».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+mn-lt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sz="2000" dirty="0" smtClean="0">
                <a:solidFill>
                  <a:srgbClr val="C00000"/>
                </a:solidFill>
                <a:effectLst/>
                <a:latin typeface="+mn-lt"/>
                <a:cs typeface="Times New Roman" panose="02020603050405020304" pitchFamily="18" charset="0"/>
              </a:rPr>
              <a:t>Л. </a:t>
            </a:r>
            <a:r>
              <a:rPr lang="ru-RU" sz="2000" b="0" dirty="0" smtClean="0">
                <a:solidFill>
                  <a:srgbClr val="C00000"/>
                </a:solidFill>
                <a:effectLst/>
                <a:latin typeface="+mn-lt"/>
                <a:cs typeface="Times New Roman" panose="02020603050405020304" pitchFamily="18" charset="0"/>
              </a:rPr>
              <a:t>С. Выготский</a:t>
            </a:r>
            <a:r>
              <a:rPr lang="ru-RU" sz="3600" b="0" dirty="0" smtClean="0">
                <a:solidFill>
                  <a:srgbClr val="C00000"/>
                </a:solidFill>
                <a:effectLst/>
                <a:latin typeface="+mn-lt"/>
                <a:cs typeface="Times New Roman" panose="02020603050405020304" pitchFamily="18" charset="0"/>
              </a:rPr>
              <a:t/>
            </a:r>
            <a:br>
              <a:rPr lang="ru-RU" sz="3600" b="0" dirty="0" smtClean="0">
                <a:solidFill>
                  <a:srgbClr val="C00000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ru-RU" sz="360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endParaRPr lang="ru-RU" sz="3600" dirty="0" smtClean="0">
              <a:latin typeface="+mn-lt"/>
            </a:endParaRPr>
          </a:p>
        </p:txBody>
      </p:sp>
      <p:pic>
        <p:nvPicPr>
          <p:cNvPr id="5" name="Picture 4" descr="CIMG25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6408712" cy="4275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63756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348880"/>
            <a:ext cx="8610600" cy="39624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ИГРА – средство развития личности;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ИГРА – средство общения;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ИГРА – форма организации детского общества;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ИГРА – способ обучения и самообучения;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ИГРА – средство коррекции развития ребёнка;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ИГРА – диагностическое средство;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ИГРА – психотерапевтическое средство.</a:t>
            </a:r>
          </a:p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endParaRPr lang="ru-RU" sz="2800" dirty="0" smtClean="0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Значимость игры в социализации дошкольников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45575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7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304256" cy="227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7745" y="548680"/>
            <a:ext cx="6888751" cy="17281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C00000"/>
                </a:solidFill>
              </a:rPr>
              <a:t>Игра - это наиболее эффективная форма социализации ребёнка, в которой закладываются основы будущей личности</a:t>
            </a:r>
            <a:r>
              <a:rPr lang="ru-RU" sz="2600" b="1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0539" y="2420887"/>
            <a:ext cx="8136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 </a:t>
            </a:r>
          </a:p>
        </p:txBody>
      </p:sp>
      <p:pic>
        <p:nvPicPr>
          <p:cNvPr id="6" name="Picture 4" descr="CIMG24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665" y="2388546"/>
            <a:ext cx="6120680" cy="4081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71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08911" cy="24482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chemeClr val="tx1"/>
                </a:solidFill>
              </a:rPr>
              <a:t>В процессе игры дети быстро </a:t>
            </a:r>
            <a:r>
              <a:rPr lang="ru-RU" sz="2200" b="1" dirty="0" smtClean="0">
                <a:solidFill>
                  <a:schemeClr val="tx1"/>
                </a:solidFill>
              </a:rPr>
              <a:t>развиваются социально , </a:t>
            </a:r>
            <a:r>
              <a:rPr lang="ru-RU" sz="2200" b="1" dirty="0">
                <a:solidFill>
                  <a:schemeClr val="tx1"/>
                </a:solidFill>
              </a:rPr>
              <a:t>как бы </a:t>
            </a:r>
            <a:r>
              <a:rPr lang="ru-RU" sz="2200" b="1" dirty="0" smtClean="0">
                <a:solidFill>
                  <a:schemeClr val="tx1"/>
                </a:solidFill>
              </a:rPr>
              <a:t>создают </a:t>
            </a:r>
            <a:r>
              <a:rPr lang="ru-RU" sz="2200" b="1" dirty="0">
                <a:solidFill>
                  <a:schemeClr val="tx1"/>
                </a:solidFill>
              </a:rPr>
              <a:t>ситуацию максимально приближенную к </a:t>
            </a:r>
            <a:r>
              <a:rPr lang="ru-RU" sz="2200" b="1" dirty="0" smtClean="0">
                <a:solidFill>
                  <a:schemeClr val="tx1"/>
                </a:solidFill>
              </a:rPr>
              <a:t>действительности, воображая </a:t>
            </a:r>
            <a:r>
              <a:rPr lang="ru-RU" sz="2200" b="1" dirty="0">
                <a:solidFill>
                  <a:schemeClr val="tx1"/>
                </a:solidFill>
              </a:rPr>
              <a:t>и фантазируя </a:t>
            </a:r>
            <a:r>
              <a:rPr lang="ru-RU" sz="2200" b="1" dirty="0" smtClean="0">
                <a:solidFill>
                  <a:schemeClr val="tx1"/>
                </a:solidFill>
              </a:rPr>
              <a:t>что-либо. Таким </a:t>
            </a:r>
            <a:r>
              <a:rPr lang="ru-RU" sz="2200" b="1" dirty="0">
                <a:solidFill>
                  <a:schemeClr val="tx1"/>
                </a:solidFill>
              </a:rPr>
              <a:t>образом </a:t>
            </a:r>
            <a:r>
              <a:rPr lang="ru-RU" sz="2200" b="1" dirty="0" smtClean="0">
                <a:solidFill>
                  <a:schemeClr val="tx1"/>
                </a:solidFill>
              </a:rPr>
              <a:t>они стараются </a:t>
            </a:r>
            <a:r>
              <a:rPr lang="ru-RU" sz="2200" b="1" dirty="0">
                <a:solidFill>
                  <a:schemeClr val="tx1"/>
                </a:solidFill>
              </a:rPr>
              <a:t>почувствовать себя </a:t>
            </a:r>
            <a:r>
              <a:rPr lang="ru-RU" sz="2200" b="1" dirty="0" smtClean="0">
                <a:solidFill>
                  <a:schemeClr val="tx1"/>
                </a:solidFill>
              </a:rPr>
              <a:t>взрослыми, </a:t>
            </a:r>
            <a:r>
              <a:rPr lang="ru-RU" sz="2200" b="1" dirty="0">
                <a:solidFill>
                  <a:schemeClr val="tx1"/>
                </a:solidFill>
              </a:rPr>
              <a:t>примеряя </a:t>
            </a:r>
            <a:r>
              <a:rPr lang="ru-RU" sz="2200" b="1" dirty="0" smtClean="0">
                <a:solidFill>
                  <a:schemeClr val="tx1"/>
                </a:solidFill>
              </a:rPr>
              <a:t>их  </a:t>
            </a:r>
            <a:r>
              <a:rPr lang="ru-RU" sz="2200" b="1" dirty="0">
                <a:solidFill>
                  <a:schemeClr val="tx1"/>
                </a:solidFill>
              </a:rPr>
              <a:t>поведение на </a:t>
            </a:r>
            <a:r>
              <a:rPr lang="ru-RU" sz="2200" b="1" dirty="0" smtClean="0">
                <a:solidFill>
                  <a:schemeClr val="tx1"/>
                </a:solidFill>
              </a:rPr>
              <a:t>себя. Процесс </a:t>
            </a:r>
            <a:r>
              <a:rPr lang="ru-RU" sz="2200" b="1" dirty="0">
                <a:solidFill>
                  <a:schemeClr val="tx1"/>
                </a:solidFill>
              </a:rPr>
              <a:t>игры позволяет детям проработать различные пути и варианты </a:t>
            </a:r>
            <a:r>
              <a:rPr lang="ru-RU" sz="2200" b="1" dirty="0" smtClean="0">
                <a:solidFill>
                  <a:schemeClr val="tx1"/>
                </a:solidFill>
              </a:rPr>
              <a:t>того, </a:t>
            </a:r>
            <a:r>
              <a:rPr lang="ru-RU" sz="2200" b="1" dirty="0">
                <a:solidFill>
                  <a:schemeClr val="tx1"/>
                </a:solidFill>
              </a:rPr>
              <a:t>как можно разрешить конфликтные </a:t>
            </a:r>
            <a:r>
              <a:rPr lang="ru-RU" sz="2200" b="1" dirty="0" smtClean="0">
                <a:solidFill>
                  <a:schemeClr val="tx1"/>
                </a:solidFill>
              </a:rPr>
              <a:t>ситуации, выразить </a:t>
            </a:r>
            <a:r>
              <a:rPr lang="ru-RU" sz="2200" b="1" dirty="0">
                <a:solidFill>
                  <a:schemeClr val="tx1"/>
                </a:solidFill>
              </a:rPr>
              <a:t>свое </a:t>
            </a:r>
            <a:r>
              <a:rPr lang="ru-RU" sz="2200" b="1" dirty="0" smtClean="0">
                <a:solidFill>
                  <a:schemeClr val="tx1"/>
                </a:solidFill>
              </a:rPr>
              <a:t>недовольство, </a:t>
            </a:r>
            <a:r>
              <a:rPr lang="ru-RU" sz="2200" b="1" dirty="0">
                <a:solidFill>
                  <a:schemeClr val="tx1"/>
                </a:solidFill>
              </a:rPr>
              <a:t>одобрить или поддержать.</a:t>
            </a:r>
          </a:p>
          <a:p>
            <a:endParaRPr lang="ru-RU" dirty="0"/>
          </a:p>
        </p:txBody>
      </p:sp>
      <p:pic>
        <p:nvPicPr>
          <p:cNvPr id="2051" name="Picture 3" descr="C:\Users\лера\Desktop\Мама\CIMG37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6048672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солнце-прозрачно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2780928"/>
            <a:ext cx="1395979" cy="122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37528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010552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700" b="1" i="1" dirty="0" smtClean="0">
                <a:solidFill>
                  <a:srgbClr val="C00000"/>
                </a:solidFill>
              </a:rPr>
              <a:t>Чтобы </a:t>
            </a:r>
            <a:r>
              <a:rPr lang="ru-RU" sz="2700" b="1" i="1" dirty="0">
                <a:solidFill>
                  <a:srgbClr val="C00000"/>
                </a:solidFill>
              </a:rPr>
              <a:t>способствовать социальному развитию ребенка , необходимо поощрять всевозможные формы игры. Присмотритесь как играют </a:t>
            </a:r>
            <a:r>
              <a:rPr lang="ru-RU" sz="2700" b="1" i="1" dirty="0" smtClean="0">
                <a:solidFill>
                  <a:srgbClr val="C00000"/>
                </a:solidFill>
              </a:rPr>
              <a:t>дети: чаще </a:t>
            </a:r>
            <a:r>
              <a:rPr lang="ru-RU" sz="2700" b="1" i="1" dirty="0">
                <a:solidFill>
                  <a:srgbClr val="C00000"/>
                </a:solidFill>
              </a:rPr>
              <a:t>всего они в игровой форме воспроизводят быт </a:t>
            </a:r>
            <a:r>
              <a:rPr lang="ru-RU" sz="2700" b="1" i="1" dirty="0" smtClean="0">
                <a:solidFill>
                  <a:srgbClr val="C00000"/>
                </a:solidFill>
              </a:rPr>
              <a:t>взрослых.</a:t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«Магазин»</a:t>
            </a: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лера\Desktop\Мама\CIMG36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4392487" cy="4136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ера\Desktop\Мама\CIMG36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4176464" cy="4136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14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204</TotalTime>
  <Words>237</Words>
  <Application>Microsoft Office PowerPoint</Application>
  <PresentationFormat>Экран (4:3)</PresentationFormat>
  <Paragraphs>46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Что такое социализация дошкольника?</vt:lpstr>
      <vt:lpstr>Презентация PowerPoint</vt:lpstr>
      <vt:lpstr>Презентация PowerPoint</vt:lpstr>
      <vt:lpstr>Показатели успешного социального развития дошкольника в детском саду: </vt:lpstr>
      <vt:lpstr>«Игра—это первая школа общественного воспитания ребёнка, арифметика социальных отношений».                                                                Л. С. Выготский   </vt:lpstr>
      <vt:lpstr>Значимость игры в социализации дошкольников</vt:lpstr>
      <vt:lpstr>Презентация PowerPoint</vt:lpstr>
      <vt:lpstr>Презентация PowerPoint</vt:lpstr>
      <vt:lpstr>  Чтобы способствовать социальному развитию ребенка , необходимо поощрять всевозможные формы игры. Присмотритесь как играют дети: чаще всего они в игровой форме воспроизводят быт взрослых. «Магазин» </vt:lpstr>
      <vt:lpstr>Сюжетно-ролевая игра «Автобус»</vt:lpstr>
      <vt:lpstr>«Строители»</vt:lpstr>
      <vt:lpstr>«Дочки - матери»</vt:lpstr>
      <vt:lpstr>«Больница»</vt:lpstr>
      <vt:lpstr>«Парикмахерская»</vt:lpstr>
      <vt:lpstr> Театрализованные игры</vt:lpstr>
      <vt:lpstr>Игры с конструктором</vt:lpstr>
      <vt:lpstr>Подвижные игры</vt:lpstr>
      <vt:lpstr>Дидактические  игры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социализация дошкольника?</dc:title>
  <dc:creator>лера</dc:creator>
  <cp:lastModifiedBy>лера</cp:lastModifiedBy>
  <cp:revision>32</cp:revision>
  <dcterms:created xsi:type="dcterms:W3CDTF">2017-03-19T15:13:29Z</dcterms:created>
  <dcterms:modified xsi:type="dcterms:W3CDTF">2017-03-27T16:16:08Z</dcterms:modified>
</cp:coreProperties>
</file>